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1100"/>
    <a:srgbClr val="FF2600"/>
    <a:srgbClr val="00FA00"/>
    <a:srgbClr val="FFD5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80"/>
    <p:restoredTop sz="94687"/>
  </p:normalViewPr>
  <p:slideViewPr>
    <p:cSldViewPr snapToGrid="0">
      <p:cViewPr varScale="1">
        <p:scale>
          <a:sx n="132" d="100"/>
          <a:sy n="132" d="100"/>
        </p:scale>
        <p:origin x="8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6A8BD-C4F6-084D-BE18-D591D62F336A}" type="datetimeFigureOut">
              <a:rPr lang="de-DE" smtClean="0"/>
              <a:t>07.01.26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DBA60-1D2B-FE4D-A16B-084A6FFE99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2311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6A8BD-C4F6-084D-BE18-D591D62F336A}" type="datetimeFigureOut">
              <a:rPr lang="de-DE" smtClean="0"/>
              <a:t>07.01.26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DBA60-1D2B-FE4D-A16B-084A6FFE99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2143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6A8BD-C4F6-084D-BE18-D591D62F336A}" type="datetimeFigureOut">
              <a:rPr lang="de-DE" smtClean="0"/>
              <a:t>07.01.26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DBA60-1D2B-FE4D-A16B-084A6FFE99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4699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6A8BD-C4F6-084D-BE18-D591D62F336A}" type="datetimeFigureOut">
              <a:rPr lang="de-DE" smtClean="0"/>
              <a:t>07.01.26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DBA60-1D2B-FE4D-A16B-084A6FFE99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6018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6A8BD-C4F6-084D-BE18-D591D62F336A}" type="datetimeFigureOut">
              <a:rPr lang="de-DE" smtClean="0"/>
              <a:t>07.01.26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DBA60-1D2B-FE4D-A16B-084A6FFE99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6992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6A8BD-C4F6-084D-BE18-D591D62F336A}" type="datetimeFigureOut">
              <a:rPr lang="de-DE" smtClean="0"/>
              <a:t>07.01.26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DBA60-1D2B-FE4D-A16B-084A6FFE99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8565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6A8BD-C4F6-084D-BE18-D591D62F336A}" type="datetimeFigureOut">
              <a:rPr lang="de-DE" smtClean="0"/>
              <a:t>07.01.26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DBA60-1D2B-FE4D-A16B-084A6FFE99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6505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6A8BD-C4F6-084D-BE18-D591D62F336A}" type="datetimeFigureOut">
              <a:rPr lang="de-DE" smtClean="0"/>
              <a:t>07.01.26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DBA60-1D2B-FE4D-A16B-084A6FFE99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9757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6A8BD-C4F6-084D-BE18-D591D62F336A}" type="datetimeFigureOut">
              <a:rPr lang="de-DE" smtClean="0"/>
              <a:t>07.01.26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DBA60-1D2B-FE4D-A16B-084A6FFE99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3142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6A8BD-C4F6-084D-BE18-D591D62F336A}" type="datetimeFigureOut">
              <a:rPr lang="de-DE" smtClean="0"/>
              <a:t>07.01.26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DBA60-1D2B-FE4D-A16B-084A6FFE99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9377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6A8BD-C4F6-084D-BE18-D591D62F336A}" type="datetimeFigureOut">
              <a:rPr lang="de-DE" smtClean="0"/>
              <a:t>07.01.26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DBA60-1D2B-FE4D-A16B-084A6FFE99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2527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56A8BD-C4F6-084D-BE18-D591D62F336A}" type="datetimeFigureOut">
              <a:rPr lang="de-DE" smtClean="0"/>
              <a:t>07.01.26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9DBA60-1D2B-FE4D-A16B-084A6FFE99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5112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svg"/><Relationship Id="rId26" Type="http://schemas.openxmlformats.org/officeDocument/2006/relationships/image" Target="../media/image25.svg"/><Relationship Id="rId3" Type="http://schemas.openxmlformats.org/officeDocument/2006/relationships/image" Target="../media/image2.svg"/><Relationship Id="rId21" Type="http://schemas.openxmlformats.org/officeDocument/2006/relationships/image" Target="../media/image20.png"/><Relationship Id="rId34" Type="http://schemas.openxmlformats.org/officeDocument/2006/relationships/image" Target="../media/image33.png"/><Relationship Id="rId7" Type="http://schemas.openxmlformats.org/officeDocument/2006/relationships/image" Target="../media/image6.svg"/><Relationship Id="rId12" Type="http://schemas.openxmlformats.org/officeDocument/2006/relationships/image" Target="../media/image11.sv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sv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20" Type="http://schemas.openxmlformats.org/officeDocument/2006/relationships/image" Target="../media/image19.sv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svg"/><Relationship Id="rId32" Type="http://schemas.openxmlformats.org/officeDocument/2006/relationships/image" Target="../media/image31.svg"/><Relationship Id="rId5" Type="http://schemas.openxmlformats.org/officeDocument/2006/relationships/image" Target="../media/image4.sv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svg"/><Relationship Id="rId10" Type="http://schemas.openxmlformats.org/officeDocument/2006/relationships/image" Target="../media/image9.sv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svg"/><Relationship Id="rId22" Type="http://schemas.openxmlformats.org/officeDocument/2006/relationships/image" Target="../media/image21.svg"/><Relationship Id="rId27" Type="http://schemas.openxmlformats.org/officeDocument/2006/relationships/image" Target="../media/image26.png"/><Relationship Id="rId30" Type="http://schemas.openxmlformats.org/officeDocument/2006/relationships/image" Target="../media/image29.svg"/><Relationship Id="rId35" Type="http://schemas.openxmlformats.org/officeDocument/2006/relationships/image" Target="../media/image34.svg"/><Relationship Id="rId8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B3C6DE19-B9E3-49DE-D652-03AA0D53CB3A}"/>
              </a:ext>
            </a:extLst>
          </p:cNvPr>
          <p:cNvGrpSpPr/>
          <p:nvPr/>
        </p:nvGrpSpPr>
        <p:grpSpPr>
          <a:xfrm>
            <a:off x="2928337" y="956815"/>
            <a:ext cx="4087345" cy="3839635"/>
            <a:chOff x="2401472" y="787528"/>
            <a:chExt cx="4885844" cy="4885844"/>
          </a:xfrm>
        </p:grpSpPr>
        <p:pic>
          <p:nvPicPr>
            <p:cNvPr id="10" name="Grafik 9" descr="Pfeil Kreis Silhouette">
              <a:extLst>
                <a:ext uri="{FF2B5EF4-FFF2-40B4-BE49-F238E27FC236}">
                  <a16:creationId xmlns:a16="http://schemas.microsoft.com/office/drawing/2014/main" id="{064C7C2D-D077-839F-331D-BBDF2E2C03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flipV="1">
              <a:off x="3345969" y="1659816"/>
              <a:ext cx="3045610" cy="3045610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1" name="Grafik 10" descr="Pfeil Kreis Silhouette">
              <a:extLst>
                <a:ext uri="{FF2B5EF4-FFF2-40B4-BE49-F238E27FC236}">
                  <a16:creationId xmlns:a16="http://schemas.microsoft.com/office/drawing/2014/main" id="{770676B5-4EF7-DA9C-6694-C654B69041B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401472" y="787528"/>
              <a:ext cx="4885844" cy="4885844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3" name="Grafik 12" descr="Stoppuhr Silhouette">
              <a:extLst>
                <a:ext uri="{FF2B5EF4-FFF2-40B4-BE49-F238E27FC236}">
                  <a16:creationId xmlns:a16="http://schemas.microsoft.com/office/drawing/2014/main" id="{B28491B2-87B6-B757-CE06-F04D6E601EE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309163" y="2559804"/>
              <a:ext cx="1245634" cy="1245634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pic>
        <p:nvPicPr>
          <p:cNvPr id="15" name="Grafik 14" descr="Ein Bild, das Text, Schrift, Logo, Symbol enthält.&#10;&#10;KI-generierte Inhalte können fehlerhaft sein.">
            <a:extLst>
              <a:ext uri="{FF2B5EF4-FFF2-40B4-BE49-F238E27FC236}">
                <a16:creationId xmlns:a16="http://schemas.microsoft.com/office/drawing/2014/main" id="{AA33838D-BFD3-2DD7-3A38-340FBA5C505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02" y="71201"/>
            <a:ext cx="1297457" cy="688773"/>
          </a:xfrm>
          <a:prstGeom prst="rect">
            <a:avLst/>
          </a:prstGeom>
        </p:spPr>
      </p:pic>
      <p:sp>
        <p:nvSpPr>
          <p:cNvPr id="32" name="Textfeld 31">
            <a:extLst>
              <a:ext uri="{FF2B5EF4-FFF2-40B4-BE49-F238E27FC236}">
                <a16:creationId xmlns:a16="http://schemas.microsoft.com/office/drawing/2014/main" id="{6F1E5D93-ECB3-5D0F-AA50-44C193E6B431}"/>
              </a:ext>
            </a:extLst>
          </p:cNvPr>
          <p:cNvSpPr txBox="1"/>
          <p:nvPr/>
        </p:nvSpPr>
        <p:spPr>
          <a:xfrm>
            <a:off x="73247" y="870422"/>
            <a:ext cx="461665" cy="5088649"/>
          </a:xfrm>
          <a:prstGeom prst="rect">
            <a:avLst/>
          </a:prstGeom>
          <a:solidFill>
            <a:schemeClr val="accent3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none" rtlCol="0" anchor="ctr">
            <a:noAutofit/>
          </a:bodyPr>
          <a:lstStyle/>
          <a:p>
            <a:pPr algn="ctr"/>
            <a:r>
              <a:rPr lang="de-DE" sz="1400" b="1" spc="1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Spezial</a:t>
            </a:r>
            <a:r>
              <a:rPr lang="de-DE" sz="1400" spc="1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fähigkeiten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59BA7A4F-9452-5D9C-4696-B418511789B8}"/>
              </a:ext>
            </a:extLst>
          </p:cNvPr>
          <p:cNvSpPr txBox="1"/>
          <p:nvPr/>
        </p:nvSpPr>
        <p:spPr>
          <a:xfrm>
            <a:off x="9309013" y="870422"/>
            <a:ext cx="461665" cy="5088649"/>
          </a:xfrm>
          <a:prstGeom prst="rect">
            <a:avLst/>
          </a:prstGeom>
          <a:solidFill>
            <a:srgbClr val="FFC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" wrap="none" rtlCol="0" anchor="ctr">
            <a:noAutofit/>
          </a:bodyPr>
          <a:lstStyle/>
          <a:p>
            <a:pPr algn="ctr"/>
            <a:r>
              <a:rPr lang="de-DE" sz="1400" b="1" spc="12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Standard</a:t>
            </a:r>
            <a:r>
              <a:rPr lang="de-DE" sz="1400" spc="12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fähigkeiten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A299E72F-FD3F-4D5B-6A64-EE1A2FAA8FD8}"/>
              </a:ext>
            </a:extLst>
          </p:cNvPr>
          <p:cNvSpPr txBox="1"/>
          <p:nvPr/>
        </p:nvSpPr>
        <p:spPr>
          <a:xfrm>
            <a:off x="534912" y="30868"/>
            <a:ext cx="888245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de-DE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Feuerwehr-Hilfeleistungskontingente in Oberfranken</a:t>
            </a:r>
          </a:p>
          <a:p>
            <a:pPr algn="ctr"/>
            <a:r>
              <a:rPr lang="de-DE" sz="24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Voralarm-Uhr</a:t>
            </a:r>
            <a:endParaRPr lang="de-DE" sz="20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2" name="Grafik 61" descr="Wasser mit einfarbiger Füllung">
            <a:extLst>
              <a:ext uri="{FF2B5EF4-FFF2-40B4-BE49-F238E27FC236}">
                <a16:creationId xmlns:a16="http://schemas.microsoft.com/office/drawing/2014/main" id="{AA3B3D01-611E-8AF6-F282-87A4C049D8E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35666" y="5761313"/>
            <a:ext cx="214718" cy="21471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8" name="Textfeld 37">
            <a:extLst>
              <a:ext uri="{FF2B5EF4-FFF2-40B4-BE49-F238E27FC236}">
                <a16:creationId xmlns:a16="http://schemas.microsoft.com/office/drawing/2014/main" id="{8CD6E44A-9B22-1E1B-4EB7-F6E66A21E0D1}"/>
              </a:ext>
            </a:extLst>
          </p:cNvPr>
          <p:cNvSpPr txBox="1"/>
          <p:nvPr/>
        </p:nvSpPr>
        <p:spPr>
          <a:xfrm>
            <a:off x="7537252" y="6550133"/>
            <a:ext cx="236874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de-DE" sz="12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Version 1.0 - Stand: 30.11.2025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BC806284-94AB-7E12-7893-4B49A7FF5A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6448058"/>
              </p:ext>
            </p:extLst>
          </p:nvPr>
        </p:nvGraphicFramePr>
        <p:xfrm>
          <a:off x="729632" y="5424072"/>
          <a:ext cx="4371795" cy="10972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874359">
                  <a:extLst>
                    <a:ext uri="{9D8B030D-6E8A-4147-A177-3AD203B41FA5}">
                      <a16:colId xmlns:a16="http://schemas.microsoft.com/office/drawing/2014/main" val="3710859797"/>
                    </a:ext>
                  </a:extLst>
                </a:gridCol>
                <a:gridCol w="874359">
                  <a:extLst>
                    <a:ext uri="{9D8B030D-6E8A-4147-A177-3AD203B41FA5}">
                      <a16:colId xmlns:a16="http://schemas.microsoft.com/office/drawing/2014/main" val="3113373757"/>
                    </a:ext>
                  </a:extLst>
                </a:gridCol>
                <a:gridCol w="874359">
                  <a:extLst>
                    <a:ext uri="{9D8B030D-6E8A-4147-A177-3AD203B41FA5}">
                      <a16:colId xmlns:a16="http://schemas.microsoft.com/office/drawing/2014/main" val="820659268"/>
                    </a:ext>
                  </a:extLst>
                </a:gridCol>
                <a:gridCol w="874359">
                  <a:extLst>
                    <a:ext uri="{9D8B030D-6E8A-4147-A177-3AD203B41FA5}">
                      <a16:colId xmlns:a16="http://schemas.microsoft.com/office/drawing/2014/main" val="2522975087"/>
                    </a:ext>
                  </a:extLst>
                </a:gridCol>
                <a:gridCol w="874359">
                  <a:extLst>
                    <a:ext uri="{9D8B030D-6E8A-4147-A177-3AD203B41FA5}">
                      <a16:colId xmlns:a16="http://schemas.microsoft.com/office/drawing/2014/main" val="253715687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HW </a:t>
                      </a:r>
                      <a:br>
                        <a:rPr lang="de-DE" sz="1000" dirty="0"/>
                      </a:br>
                      <a:r>
                        <a:rPr lang="de-DE" sz="1000" dirty="0"/>
                        <a:t>Pumpen</a:t>
                      </a:r>
                    </a:p>
                    <a:p>
                      <a:pPr algn="ctr"/>
                      <a:endParaRPr lang="de-DE" sz="1000" dirty="0"/>
                    </a:p>
                  </a:txBody>
                  <a:tcPr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HW </a:t>
                      </a:r>
                      <a:br>
                        <a:rPr lang="de-DE" sz="1000" dirty="0"/>
                      </a:br>
                      <a:r>
                        <a:rPr lang="de-DE" sz="1000" dirty="0"/>
                        <a:t>Pumpen kl.</a:t>
                      </a:r>
                    </a:p>
                    <a:p>
                      <a:pPr algn="ctr"/>
                      <a:endParaRPr lang="de-DE" sz="1000" dirty="0"/>
                    </a:p>
                  </a:txBody>
                  <a:tcPr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WFS</a:t>
                      </a:r>
                    </a:p>
                    <a:p>
                      <a:pPr algn="ctr"/>
                      <a:endParaRPr lang="de-DE" sz="1000" dirty="0"/>
                    </a:p>
                  </a:txBody>
                  <a:tcPr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HW Sandsäcke</a:t>
                      </a:r>
                    </a:p>
                    <a:p>
                      <a:pPr algn="ctr"/>
                      <a:endParaRPr lang="de-DE" sz="1000" dirty="0"/>
                    </a:p>
                  </a:txBody>
                  <a:tcPr anchor="ctr"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Sturm Motorsäge</a:t>
                      </a:r>
                    </a:p>
                    <a:p>
                      <a:pPr algn="ctr"/>
                      <a:endParaRPr lang="de-DE" sz="10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569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000" dirty="0">
                          <a:solidFill>
                            <a:schemeClr val="bg1"/>
                          </a:solidFill>
                        </a:rPr>
                        <a:t>Sturm Dach.</a:t>
                      </a:r>
                    </a:p>
                    <a:p>
                      <a:pPr algn="ctr"/>
                      <a:endParaRPr lang="de-DE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9411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>
                          <a:solidFill>
                            <a:schemeClr val="bg1"/>
                          </a:solidFill>
                        </a:rPr>
                        <a:t>Ölwehr</a:t>
                      </a:r>
                    </a:p>
                    <a:p>
                      <a:pPr algn="ctr"/>
                      <a:endParaRPr lang="de-DE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ABC</a:t>
                      </a:r>
                    </a:p>
                    <a:p>
                      <a:pPr algn="ctr"/>
                      <a:endParaRPr lang="de-DE" sz="1000" dirty="0"/>
                    </a:p>
                  </a:txBody>
                  <a:tcPr anchor="ctr">
                    <a:solidFill>
                      <a:srgbClr val="00FA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Waldbrand Boden</a:t>
                      </a:r>
                    </a:p>
                    <a:p>
                      <a:pPr algn="ctr"/>
                      <a:endParaRPr lang="de-DE" sz="1000" dirty="0"/>
                    </a:p>
                  </a:txBody>
                  <a:tcPr anchor="ctr">
                    <a:solidFill>
                      <a:srgbClr val="FF2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Waldbrand Luft</a:t>
                      </a:r>
                    </a:p>
                    <a:p>
                      <a:pPr algn="ctr"/>
                      <a:endParaRPr lang="de-DE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2563408"/>
                  </a:ext>
                </a:extLst>
              </a:tr>
            </a:tbl>
          </a:graphicData>
        </a:graphic>
      </p:graphicFrame>
      <p:pic>
        <p:nvPicPr>
          <p:cNvPr id="63" name="Grafik 62" descr="Wasser mit einfarbiger Füllung">
            <a:extLst>
              <a:ext uri="{FF2B5EF4-FFF2-40B4-BE49-F238E27FC236}">
                <a16:creationId xmlns:a16="http://schemas.microsoft.com/office/drawing/2014/main" id="{39907D8E-B536-1A03-4E1B-1C172E999D3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912286" y="5744353"/>
            <a:ext cx="214718" cy="21471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4" name="Grafik 63" descr="Tropfender Wasserhahn mit einfarbiger Füllung">
            <a:extLst>
              <a:ext uri="{FF2B5EF4-FFF2-40B4-BE49-F238E27FC236}">
                <a16:creationId xmlns:a16="http://schemas.microsoft.com/office/drawing/2014/main" id="{A7854C74-5268-D4AD-023D-A886191FAE9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756962" y="5653579"/>
            <a:ext cx="322452" cy="32245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5" name="Grafik 64" descr="Eimer und Schaufel mit einfarbiger Füllung">
            <a:extLst>
              <a:ext uri="{FF2B5EF4-FFF2-40B4-BE49-F238E27FC236}">
                <a16:creationId xmlns:a16="http://schemas.microsoft.com/office/drawing/2014/main" id="{49866BCE-BE18-A337-4711-85F9B5C190E2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3645752" y="5727285"/>
            <a:ext cx="260669" cy="26066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6" name="Grafik 65" descr="Säge mit einfarbiger Füllung">
            <a:extLst>
              <a:ext uri="{FF2B5EF4-FFF2-40B4-BE49-F238E27FC236}">
                <a16:creationId xmlns:a16="http://schemas.microsoft.com/office/drawing/2014/main" id="{88A75A60-7ED5-B7FE-FA1E-BDE0EE6EFBC0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4538601" y="5758287"/>
            <a:ext cx="214718" cy="21471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7" name="Grafik 66" descr="Start mit einfarbiger Füllung">
            <a:extLst>
              <a:ext uri="{FF2B5EF4-FFF2-40B4-BE49-F238E27FC236}">
                <a16:creationId xmlns:a16="http://schemas.microsoft.com/office/drawing/2014/main" id="{06E74B61-CE96-65E1-E6FF-13FCF40D8DDD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1001907" y="6211077"/>
            <a:ext cx="314467" cy="31446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8" name="Grafik 67" descr="Kraftstoff mit einfarbiger Füllung">
            <a:extLst>
              <a:ext uri="{FF2B5EF4-FFF2-40B4-BE49-F238E27FC236}">
                <a16:creationId xmlns:a16="http://schemas.microsoft.com/office/drawing/2014/main" id="{7BB69A70-1254-C935-4419-513266A137A9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1912286" y="6211718"/>
            <a:ext cx="314468" cy="31446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9" name="Grafik 68" descr="Reagenzgläser mit einfarbiger Füllung">
            <a:extLst>
              <a:ext uri="{FF2B5EF4-FFF2-40B4-BE49-F238E27FC236}">
                <a16:creationId xmlns:a16="http://schemas.microsoft.com/office/drawing/2014/main" id="{50315D70-48D5-9510-0305-3DE061CDFE31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2755963" y="6196902"/>
            <a:ext cx="324450" cy="3244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0" name="Grafik 69" descr="Tanne mit einfarbiger Füllung">
            <a:extLst>
              <a:ext uri="{FF2B5EF4-FFF2-40B4-BE49-F238E27FC236}">
                <a16:creationId xmlns:a16="http://schemas.microsoft.com/office/drawing/2014/main" id="{6E0EFC93-2B9E-FC74-5C86-7CEBE0CEBECD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3686104" y="6298396"/>
            <a:ext cx="191940" cy="19194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1" name="Grafik 70" descr="Hubschrauber mit einfarbiger Füllung">
            <a:extLst>
              <a:ext uri="{FF2B5EF4-FFF2-40B4-BE49-F238E27FC236}">
                <a16:creationId xmlns:a16="http://schemas.microsoft.com/office/drawing/2014/main" id="{EF2D625A-ACB4-3335-3FF8-1638B1602A9E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4483735" y="6229670"/>
            <a:ext cx="324450" cy="3244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73" name="Gruppieren 72">
            <a:extLst>
              <a:ext uri="{FF2B5EF4-FFF2-40B4-BE49-F238E27FC236}">
                <a16:creationId xmlns:a16="http://schemas.microsoft.com/office/drawing/2014/main" id="{ADD8BA59-BA94-FA35-C050-CC195CE38275}"/>
              </a:ext>
            </a:extLst>
          </p:cNvPr>
          <p:cNvGrpSpPr/>
          <p:nvPr/>
        </p:nvGrpSpPr>
        <p:grpSpPr>
          <a:xfrm>
            <a:off x="768007" y="1208995"/>
            <a:ext cx="7469314" cy="3957807"/>
            <a:chOff x="768007" y="1208995"/>
            <a:chExt cx="7469314" cy="3957807"/>
          </a:xfrm>
        </p:grpSpPr>
        <p:sp>
          <p:nvSpPr>
            <p:cNvPr id="24" name="Textfeld 23">
              <a:extLst>
                <a:ext uri="{FF2B5EF4-FFF2-40B4-BE49-F238E27FC236}">
                  <a16:creationId xmlns:a16="http://schemas.microsoft.com/office/drawing/2014/main" id="{3A3DE99A-C307-8DE5-3901-3C05F63BC231}"/>
                </a:ext>
              </a:extLst>
            </p:cNvPr>
            <p:cNvSpPr txBox="1"/>
            <p:nvPr/>
          </p:nvSpPr>
          <p:spPr>
            <a:xfrm>
              <a:off x="1652258" y="2599680"/>
              <a:ext cx="1318953" cy="278764"/>
            </a:xfrm>
            <a:prstGeom prst="rect">
              <a:avLst/>
            </a:prstGeom>
            <a:solidFill>
              <a:srgbClr val="FFC0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1000" dirty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9. LKR LIF</a:t>
              </a:r>
            </a:p>
          </p:txBody>
        </p:sp>
        <p:pic>
          <p:nvPicPr>
            <p:cNvPr id="9" name="Grafik 8" descr="Wasser mit einfarbiger Füllung">
              <a:extLst>
                <a:ext uri="{FF2B5EF4-FFF2-40B4-BE49-F238E27FC236}">
                  <a16:creationId xmlns:a16="http://schemas.microsoft.com/office/drawing/2014/main" id="{8622678F-3F30-0837-BD0E-2585FC7DF82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2417700" y="1238045"/>
              <a:ext cx="264352" cy="264352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2" name="Grafik 11" descr="Wasser mit einfarbiger Füllung">
              <a:extLst>
                <a:ext uri="{FF2B5EF4-FFF2-40B4-BE49-F238E27FC236}">
                  <a16:creationId xmlns:a16="http://schemas.microsoft.com/office/drawing/2014/main" id="{AFE153FE-231F-B3C1-A2C5-3E4AD8DCE55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3173764" y="2180134"/>
              <a:ext cx="264352" cy="264352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4" name="Grafik 13" descr="Wasser mit einfarbiger Füllung">
              <a:extLst>
                <a:ext uri="{FF2B5EF4-FFF2-40B4-BE49-F238E27FC236}">
                  <a16:creationId xmlns:a16="http://schemas.microsoft.com/office/drawing/2014/main" id="{AED016CA-1693-1CA4-5622-36F0C15CFFF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2950489" y="2180134"/>
              <a:ext cx="264352" cy="264352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35" name="Grafik 34" descr="Tropfender Wasserhahn mit einfarbiger Füllung">
              <a:extLst>
                <a:ext uri="{FF2B5EF4-FFF2-40B4-BE49-F238E27FC236}">
                  <a16:creationId xmlns:a16="http://schemas.microsoft.com/office/drawing/2014/main" id="{8391A0AD-DD86-E5D2-CB43-36B269A494BC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2628857" y="2151084"/>
              <a:ext cx="322452" cy="322452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39" name="Grafik 38" descr="Tropfender Wasserhahn mit einfarbiger Füllung">
              <a:extLst>
                <a:ext uri="{FF2B5EF4-FFF2-40B4-BE49-F238E27FC236}">
                  <a16:creationId xmlns:a16="http://schemas.microsoft.com/office/drawing/2014/main" id="{E7001A67-F42F-A042-57AD-5DC8E59697F8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2137196" y="1208995"/>
              <a:ext cx="322452" cy="322452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1" name="Grafik 40" descr="Eimer und Schaufel mit einfarbiger Füllung">
              <a:extLst>
                <a:ext uri="{FF2B5EF4-FFF2-40B4-BE49-F238E27FC236}">
                  <a16:creationId xmlns:a16="http://schemas.microsoft.com/office/drawing/2014/main" id="{624BD0B3-C77A-8C0E-DB6F-153330B8D9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2288820" y="2155077"/>
              <a:ext cx="314467" cy="314467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2" name="Grafik 41" descr="Eimer und Schaufel mit einfarbiger Füllung">
              <a:extLst>
                <a:ext uri="{FF2B5EF4-FFF2-40B4-BE49-F238E27FC236}">
                  <a16:creationId xmlns:a16="http://schemas.microsoft.com/office/drawing/2014/main" id="{D30B45E6-BEC0-5715-37F6-4CE1C7EDDA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2131586" y="4418528"/>
              <a:ext cx="314467" cy="314467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3" name="Grafik 42" descr="Eimer und Schaufel mit einfarbiger Füllung">
              <a:extLst>
                <a:ext uri="{FF2B5EF4-FFF2-40B4-BE49-F238E27FC236}">
                  <a16:creationId xmlns:a16="http://schemas.microsoft.com/office/drawing/2014/main" id="{2B057870-E6B6-F8B8-020E-F66CD044FF41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3979121" y="4852335"/>
              <a:ext cx="314467" cy="314467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5" name="Grafik 44" descr="Säge mit einfarbiger Füllung">
              <a:extLst>
                <a:ext uri="{FF2B5EF4-FFF2-40B4-BE49-F238E27FC236}">
                  <a16:creationId xmlns:a16="http://schemas.microsoft.com/office/drawing/2014/main" id="{75E56BDB-9CFE-BC1D-0044-C13BD6365F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2032919" y="2178813"/>
              <a:ext cx="266994" cy="266994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7" name="Grafik 46" descr="Start mit einfarbiger Füllung">
              <a:extLst>
                <a:ext uri="{FF2B5EF4-FFF2-40B4-BE49-F238E27FC236}">
                  <a16:creationId xmlns:a16="http://schemas.microsoft.com/office/drawing/2014/main" id="{85E80E85-5013-B910-9E80-8714A499F99D}"/>
                </a:ext>
              </a:extLst>
            </p:cNvPr>
            <p:cNvPicPr>
              <a:picLocks noChangeAspect="1"/>
            </p:cNvPicPr>
            <p:nvPr/>
          </p:nvPicPr>
          <p:blipFill>
            <a:blip r:embed="rId29">
              <a:extLst>
                <a:ext uri="{96DAC541-7B7A-43D3-8B79-37D633B846F1}">
                  <asvg:svgBlip xmlns:asvg="http://schemas.microsoft.com/office/drawing/2016/SVG/main" r:embed="rId30"/>
                </a:ext>
              </a:extLst>
            </a:blip>
            <a:stretch>
              <a:fillRect/>
            </a:stretch>
          </p:blipFill>
          <p:spPr>
            <a:xfrm>
              <a:off x="1714484" y="2155077"/>
              <a:ext cx="314467" cy="314467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9" name="Grafik 48" descr="Kraftstoff mit einfarbiger Füllung">
              <a:extLst>
                <a:ext uri="{FF2B5EF4-FFF2-40B4-BE49-F238E27FC236}">
                  <a16:creationId xmlns:a16="http://schemas.microsoft.com/office/drawing/2014/main" id="{CE560578-5AA6-2280-62C4-262F3E41040E}"/>
                </a:ext>
              </a:extLst>
            </p:cNvPr>
            <p:cNvPicPr>
              <a:picLocks noChangeAspect="1"/>
            </p:cNvPicPr>
            <p:nvPr/>
          </p:nvPicPr>
          <p:blipFill>
            <a:blip r:embed="rId31">
              <a:extLst>
                <a:ext uri="{96DAC541-7B7A-43D3-8B79-37D633B846F1}">
                  <asvg:svgBlip xmlns:asvg="http://schemas.microsoft.com/office/drawing/2016/SVG/main" r:embed="rId32"/>
                </a:ext>
              </a:extLst>
            </a:blip>
            <a:stretch>
              <a:fillRect/>
            </a:stretch>
          </p:blipFill>
          <p:spPr>
            <a:xfrm>
              <a:off x="1414182" y="2155076"/>
              <a:ext cx="314468" cy="314468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50" name="Grafik 49" descr="Kraftstoff mit einfarbiger Füllung">
              <a:extLst>
                <a:ext uri="{FF2B5EF4-FFF2-40B4-BE49-F238E27FC236}">
                  <a16:creationId xmlns:a16="http://schemas.microsoft.com/office/drawing/2014/main" id="{4EBA342F-7D9D-3357-027B-75E6FF0CDD2C}"/>
                </a:ext>
              </a:extLst>
            </p:cNvPr>
            <p:cNvPicPr>
              <a:picLocks noChangeAspect="1"/>
            </p:cNvPicPr>
            <p:nvPr/>
          </p:nvPicPr>
          <p:blipFill>
            <a:blip r:embed="rId31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/>
            </a:stretch>
          </p:blipFill>
          <p:spPr>
            <a:xfrm>
              <a:off x="1872372" y="1212987"/>
              <a:ext cx="314468" cy="314468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52" name="Grafik 51" descr="Reagenzgläser mit einfarbiger Füllung">
              <a:extLst>
                <a:ext uri="{FF2B5EF4-FFF2-40B4-BE49-F238E27FC236}">
                  <a16:creationId xmlns:a16="http://schemas.microsoft.com/office/drawing/2014/main" id="{11B7FEF5-E73B-B4EE-8669-ACD4AC46555C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96DAC541-7B7A-43D3-8B79-37D633B846F1}">
                  <asvg:svgBlip xmlns:asvg="http://schemas.microsoft.com/office/drawing/2016/SVG/main" r:embed="rId24"/>
                </a:ext>
              </a:extLst>
            </a:blip>
            <a:stretch>
              <a:fillRect/>
            </a:stretch>
          </p:blipFill>
          <p:spPr>
            <a:xfrm>
              <a:off x="1322491" y="2916445"/>
              <a:ext cx="284638" cy="284638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54" name="Grafik 53" descr="Tanne mit einfarbiger Füllung">
              <a:extLst>
                <a:ext uri="{FF2B5EF4-FFF2-40B4-BE49-F238E27FC236}">
                  <a16:creationId xmlns:a16="http://schemas.microsoft.com/office/drawing/2014/main" id="{5BBEF300-2768-7F03-AEC6-3B890C0ED93A}"/>
                </a:ext>
              </a:extLst>
            </p:cNvPr>
            <p:cNvPicPr>
              <a:picLocks noChangeAspect="1"/>
            </p:cNvPicPr>
            <p:nvPr/>
          </p:nvPicPr>
          <p:blipFill>
            <a:blip r:embed="rId34">
              <a:extLst>
                <a:ext uri="{96DAC541-7B7A-43D3-8B79-37D633B846F1}">
                  <asvg:svgBlip xmlns:asvg="http://schemas.microsoft.com/office/drawing/2016/SVG/main" r:embed="rId35"/>
                </a:ext>
              </a:extLst>
            </a:blip>
            <a:stretch>
              <a:fillRect/>
            </a:stretch>
          </p:blipFill>
          <p:spPr>
            <a:xfrm>
              <a:off x="1099715" y="2155077"/>
              <a:ext cx="314467" cy="314467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56" name="Grafik 55" descr="Hubschrauber mit einfarbiger Füllung">
              <a:extLst>
                <a:ext uri="{FF2B5EF4-FFF2-40B4-BE49-F238E27FC236}">
                  <a16:creationId xmlns:a16="http://schemas.microsoft.com/office/drawing/2014/main" id="{3D9F7857-61E1-8F3C-B696-3A459821AE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7">
              <a:extLst>
                <a:ext uri="{96DAC541-7B7A-43D3-8B79-37D633B846F1}">
                  <asvg:svgBlip xmlns:asvg="http://schemas.microsoft.com/office/drawing/2016/SVG/main" r:embed="rId28"/>
                </a:ext>
              </a:extLst>
            </a:blip>
            <a:stretch>
              <a:fillRect/>
            </a:stretch>
          </p:blipFill>
          <p:spPr>
            <a:xfrm>
              <a:off x="768007" y="2126702"/>
              <a:ext cx="371216" cy="371216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57" name="Grafik 56" descr="Kraftstoff mit einfarbiger Füllung">
              <a:extLst>
                <a:ext uri="{FF2B5EF4-FFF2-40B4-BE49-F238E27FC236}">
                  <a16:creationId xmlns:a16="http://schemas.microsoft.com/office/drawing/2014/main" id="{67AE2D65-60F9-C691-08DD-9B0BBB0ADD5B}"/>
                </a:ext>
              </a:extLst>
            </p:cNvPr>
            <p:cNvPicPr>
              <a:picLocks noChangeAspect="1"/>
            </p:cNvPicPr>
            <p:nvPr/>
          </p:nvPicPr>
          <p:blipFill>
            <a:blip r:embed="rId31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/>
            </a:stretch>
          </p:blipFill>
          <p:spPr>
            <a:xfrm>
              <a:off x="1709786" y="3730597"/>
              <a:ext cx="314468" cy="314468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27" name="Textfeld 26">
              <a:extLst>
                <a:ext uri="{FF2B5EF4-FFF2-40B4-BE49-F238E27FC236}">
                  <a16:creationId xmlns:a16="http://schemas.microsoft.com/office/drawing/2014/main" id="{E0729FFD-E557-62EB-731B-13CF946F17DC}"/>
                </a:ext>
              </a:extLst>
            </p:cNvPr>
            <p:cNvSpPr txBox="1"/>
            <p:nvPr/>
          </p:nvSpPr>
          <p:spPr>
            <a:xfrm>
              <a:off x="1652258" y="2916445"/>
              <a:ext cx="1318953" cy="278764"/>
            </a:xfrm>
            <a:prstGeom prst="rect">
              <a:avLst/>
            </a:prstGeom>
            <a:solidFill>
              <a:schemeClr val="accent3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3. LKR / Stadt CO</a:t>
              </a:r>
            </a:p>
          </p:txBody>
        </p: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84FA2666-1869-E697-3BA4-3CFFACB39412}"/>
                </a:ext>
              </a:extLst>
            </p:cNvPr>
            <p:cNvSpPr txBox="1"/>
            <p:nvPr/>
          </p:nvSpPr>
          <p:spPr>
            <a:xfrm>
              <a:off x="6070688" y="1237667"/>
              <a:ext cx="1318953" cy="278764"/>
            </a:xfrm>
            <a:prstGeom prst="rect">
              <a:avLst/>
            </a:prstGeom>
            <a:solidFill>
              <a:srgbClr val="FFC0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1000" dirty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1. LKR WUN</a:t>
              </a:r>
            </a:p>
          </p:txBody>
        </p:sp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AA2DC8E1-33D8-0BEF-004C-B358913110EF}"/>
                </a:ext>
              </a:extLst>
            </p:cNvPr>
            <p:cNvSpPr txBox="1"/>
            <p:nvPr/>
          </p:nvSpPr>
          <p:spPr>
            <a:xfrm>
              <a:off x="6607378" y="1877442"/>
              <a:ext cx="1318953" cy="278764"/>
            </a:xfrm>
            <a:prstGeom prst="rect">
              <a:avLst/>
            </a:prstGeom>
            <a:solidFill>
              <a:srgbClr val="FFC0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1000" dirty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2. LKR / Stadt HO</a:t>
              </a:r>
            </a:p>
          </p:txBody>
        </p:sp>
        <p:sp>
          <p:nvSpPr>
            <p:cNvPr id="18" name="Textfeld 17">
              <a:extLst>
                <a:ext uri="{FF2B5EF4-FFF2-40B4-BE49-F238E27FC236}">
                  <a16:creationId xmlns:a16="http://schemas.microsoft.com/office/drawing/2014/main" id="{9B4C1C42-6D5E-A330-5D32-5F702B5DEAD6}"/>
                </a:ext>
              </a:extLst>
            </p:cNvPr>
            <p:cNvSpPr txBox="1"/>
            <p:nvPr/>
          </p:nvSpPr>
          <p:spPr>
            <a:xfrm>
              <a:off x="6918368" y="2597869"/>
              <a:ext cx="1318953" cy="278764"/>
            </a:xfrm>
            <a:prstGeom prst="rect">
              <a:avLst/>
            </a:prstGeom>
            <a:solidFill>
              <a:srgbClr val="FFC0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1000" dirty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3. LKR FO</a:t>
              </a:r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EEAC06EF-2BA3-BA49-F761-887F2E738939}"/>
                </a:ext>
              </a:extLst>
            </p:cNvPr>
            <p:cNvSpPr txBox="1"/>
            <p:nvPr/>
          </p:nvSpPr>
          <p:spPr>
            <a:xfrm>
              <a:off x="6607378" y="3351445"/>
              <a:ext cx="1318953" cy="278764"/>
            </a:xfrm>
            <a:prstGeom prst="rect">
              <a:avLst/>
            </a:prstGeom>
            <a:solidFill>
              <a:srgbClr val="FFC0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1000" dirty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4. LKR / Stadt BA</a:t>
              </a:r>
            </a:p>
          </p:txBody>
        </p:sp>
        <p:sp>
          <p:nvSpPr>
            <p:cNvPr id="20" name="Textfeld 19">
              <a:extLst>
                <a:ext uri="{FF2B5EF4-FFF2-40B4-BE49-F238E27FC236}">
                  <a16:creationId xmlns:a16="http://schemas.microsoft.com/office/drawing/2014/main" id="{DA8CE771-C447-02A0-18D0-337AA890B3E3}"/>
                </a:ext>
              </a:extLst>
            </p:cNvPr>
            <p:cNvSpPr txBox="1"/>
            <p:nvPr/>
          </p:nvSpPr>
          <p:spPr>
            <a:xfrm>
              <a:off x="6143003" y="4113529"/>
              <a:ext cx="1318953" cy="278764"/>
            </a:xfrm>
            <a:prstGeom prst="rect">
              <a:avLst/>
            </a:prstGeom>
            <a:solidFill>
              <a:srgbClr val="FFC0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1000" dirty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5. LKR / Stadt BT</a:t>
              </a:r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226BAF65-C4DE-AB9D-AD5A-EDF66DF2DE53}"/>
                </a:ext>
              </a:extLst>
            </p:cNvPr>
            <p:cNvSpPr txBox="1"/>
            <p:nvPr/>
          </p:nvSpPr>
          <p:spPr>
            <a:xfrm>
              <a:off x="4312534" y="4553325"/>
              <a:ext cx="1318953" cy="278764"/>
            </a:xfrm>
            <a:prstGeom prst="rect">
              <a:avLst/>
            </a:prstGeom>
            <a:solidFill>
              <a:srgbClr val="FFC0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1000" dirty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6. LKR / Stadt CO</a:t>
              </a:r>
            </a:p>
          </p:txBody>
        </p:sp>
        <p:sp>
          <p:nvSpPr>
            <p:cNvPr id="22" name="Textfeld 21">
              <a:extLst>
                <a:ext uri="{FF2B5EF4-FFF2-40B4-BE49-F238E27FC236}">
                  <a16:creationId xmlns:a16="http://schemas.microsoft.com/office/drawing/2014/main" id="{5A87F36F-871A-B0F6-7A79-A5A008A8ABE1}"/>
                </a:ext>
              </a:extLst>
            </p:cNvPr>
            <p:cNvSpPr txBox="1"/>
            <p:nvPr/>
          </p:nvSpPr>
          <p:spPr>
            <a:xfrm>
              <a:off x="2482063" y="4113528"/>
              <a:ext cx="1318953" cy="278764"/>
            </a:xfrm>
            <a:prstGeom prst="rect">
              <a:avLst/>
            </a:prstGeom>
            <a:solidFill>
              <a:srgbClr val="FFC0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1000" dirty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7. LKR KC</a:t>
              </a:r>
            </a:p>
          </p:txBody>
        </p:sp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42D2B7AF-D075-55F3-EA3F-EE9312711CDB}"/>
                </a:ext>
              </a:extLst>
            </p:cNvPr>
            <p:cNvSpPr txBox="1"/>
            <p:nvPr/>
          </p:nvSpPr>
          <p:spPr>
            <a:xfrm>
              <a:off x="2022576" y="3416035"/>
              <a:ext cx="1318953" cy="278764"/>
            </a:xfrm>
            <a:prstGeom prst="rect">
              <a:avLst/>
            </a:prstGeom>
            <a:solidFill>
              <a:srgbClr val="FFC0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1000" dirty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8. LKR KU</a:t>
              </a:r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7973A42D-E709-4614-12EC-C6112331FFE4}"/>
                </a:ext>
              </a:extLst>
            </p:cNvPr>
            <p:cNvSpPr txBox="1"/>
            <p:nvPr/>
          </p:nvSpPr>
          <p:spPr>
            <a:xfrm>
              <a:off x="2708045" y="1231947"/>
              <a:ext cx="1318953" cy="278764"/>
            </a:xfrm>
            <a:prstGeom prst="rect">
              <a:avLst/>
            </a:prstGeom>
            <a:solidFill>
              <a:schemeClr val="accent3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1. LKR / Stadt BA</a:t>
              </a:r>
            </a:p>
          </p:txBody>
        </p:sp>
        <p:sp>
          <p:nvSpPr>
            <p:cNvPr id="26" name="Textfeld 25">
              <a:extLst>
                <a:ext uri="{FF2B5EF4-FFF2-40B4-BE49-F238E27FC236}">
                  <a16:creationId xmlns:a16="http://schemas.microsoft.com/office/drawing/2014/main" id="{51271E22-6A1F-A95D-1794-65ABFE84F5FC}"/>
                </a:ext>
              </a:extLst>
            </p:cNvPr>
            <p:cNvSpPr txBox="1"/>
            <p:nvPr/>
          </p:nvSpPr>
          <p:spPr>
            <a:xfrm>
              <a:off x="2067162" y="1872987"/>
              <a:ext cx="1318953" cy="278764"/>
            </a:xfrm>
            <a:prstGeom prst="rect">
              <a:avLst/>
            </a:prstGeom>
            <a:solidFill>
              <a:schemeClr val="accent3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2. LKR / Stadt BT</a:t>
              </a:r>
            </a:p>
          </p:txBody>
        </p:sp>
        <p:sp>
          <p:nvSpPr>
            <p:cNvPr id="28" name="Textfeld 27">
              <a:extLst>
                <a:ext uri="{FF2B5EF4-FFF2-40B4-BE49-F238E27FC236}">
                  <a16:creationId xmlns:a16="http://schemas.microsoft.com/office/drawing/2014/main" id="{7FA89327-D268-368D-0195-310074EAFD73}"/>
                </a:ext>
              </a:extLst>
            </p:cNvPr>
            <p:cNvSpPr txBox="1"/>
            <p:nvPr/>
          </p:nvSpPr>
          <p:spPr>
            <a:xfrm>
              <a:off x="2022576" y="3735431"/>
              <a:ext cx="1318953" cy="278764"/>
            </a:xfrm>
            <a:prstGeom prst="rect">
              <a:avLst/>
            </a:prstGeom>
            <a:solidFill>
              <a:schemeClr val="accent3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4. LKR KC</a:t>
              </a:r>
            </a:p>
          </p:txBody>
        </p:sp>
        <p:sp>
          <p:nvSpPr>
            <p:cNvPr id="29" name="Textfeld 28">
              <a:extLst>
                <a:ext uri="{FF2B5EF4-FFF2-40B4-BE49-F238E27FC236}">
                  <a16:creationId xmlns:a16="http://schemas.microsoft.com/office/drawing/2014/main" id="{AC23AE77-DD03-498E-CF47-5711AE88299F}"/>
                </a:ext>
              </a:extLst>
            </p:cNvPr>
            <p:cNvSpPr txBox="1"/>
            <p:nvPr/>
          </p:nvSpPr>
          <p:spPr>
            <a:xfrm>
              <a:off x="2482063" y="4428060"/>
              <a:ext cx="1318953" cy="278764"/>
            </a:xfrm>
            <a:prstGeom prst="rect">
              <a:avLst/>
            </a:prstGeom>
            <a:solidFill>
              <a:schemeClr val="accent3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5. LKR KU</a:t>
              </a:r>
            </a:p>
          </p:txBody>
        </p:sp>
        <p:sp>
          <p:nvSpPr>
            <p:cNvPr id="30" name="Textfeld 29">
              <a:extLst>
                <a:ext uri="{FF2B5EF4-FFF2-40B4-BE49-F238E27FC236}">
                  <a16:creationId xmlns:a16="http://schemas.microsoft.com/office/drawing/2014/main" id="{BF4A1710-92E8-5F41-8111-67202AA554C6}"/>
                </a:ext>
              </a:extLst>
            </p:cNvPr>
            <p:cNvSpPr txBox="1"/>
            <p:nvPr/>
          </p:nvSpPr>
          <p:spPr>
            <a:xfrm>
              <a:off x="4312534" y="4870187"/>
              <a:ext cx="1318953" cy="278764"/>
            </a:xfrm>
            <a:prstGeom prst="rect">
              <a:avLst/>
            </a:prstGeom>
            <a:solidFill>
              <a:schemeClr val="accent3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1000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6. LKR LIF</a:t>
              </a:r>
            </a:p>
          </p:txBody>
        </p:sp>
      </p:grpSp>
      <p:pic>
        <p:nvPicPr>
          <p:cNvPr id="2" name="Grafik 1" descr="Wasser mit einfarbiger Füllung">
            <a:extLst>
              <a:ext uri="{FF2B5EF4-FFF2-40B4-BE49-F238E27FC236}">
                <a16:creationId xmlns:a16="http://schemas.microsoft.com/office/drawing/2014/main" id="{842242E9-5E24-C0AE-1439-EDE884F8F53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63067" y="5738911"/>
            <a:ext cx="225601" cy="2256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10011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108</Words>
  <Application>Microsoft Macintosh PowerPoint</Application>
  <PresentationFormat>A4-Papier (210 x 297 mm)</PresentationFormat>
  <Paragraphs>30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Sven Kaniewski</dc:creator>
  <cp:lastModifiedBy>Sven Kaniewski</cp:lastModifiedBy>
  <cp:revision>12</cp:revision>
  <cp:lastPrinted>2025-11-30T09:41:36Z</cp:lastPrinted>
  <dcterms:created xsi:type="dcterms:W3CDTF">2025-11-24T13:43:24Z</dcterms:created>
  <dcterms:modified xsi:type="dcterms:W3CDTF">2026-01-07T15:49:34Z</dcterms:modified>
</cp:coreProperties>
</file>